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1" r:id="rId15"/>
    <p:sldId id="270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78" autoAdjust="0"/>
    <p:restoredTop sz="94660"/>
  </p:normalViewPr>
  <p:slideViewPr>
    <p:cSldViewPr snapToObjects="1">
      <p:cViewPr varScale="1">
        <p:scale>
          <a:sx n="70" d="100"/>
          <a:sy n="70" d="100"/>
        </p:scale>
        <p:origin x="23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BD44EB-F230-2A40-AAB5-FE8952A925AB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191187-DA29-3A45-BC5D-61AFD78AF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30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91187-DA29-3A45-BC5D-61AFD78AFC8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82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Panic – Small intense panic attacks</a:t>
            </a:r>
            <a:r>
              <a:rPr lang="en-US" baseline="0" dirty="0" smtClean="0"/>
              <a:t> during ordinary situations such as standing in line</a:t>
            </a:r>
          </a:p>
          <a:p>
            <a:r>
              <a:rPr lang="en-US" baseline="0" dirty="0" smtClean="0"/>
              <a:t>Phobia- Exaggerated or unrealistic Fear</a:t>
            </a:r>
          </a:p>
          <a:p>
            <a:r>
              <a:rPr lang="en-US" baseline="0" dirty="0" smtClean="0"/>
              <a:t>OCD- Person feels they must perform a certain activity </a:t>
            </a:r>
          </a:p>
          <a:p>
            <a:r>
              <a:rPr lang="en-US" baseline="0" dirty="0" smtClean="0"/>
              <a:t>PTSD- stress caused by bad memories of an event for a long time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91187-DA29-3A45-BC5D-61AFD78AFC8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706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0925E-AEBD-5C43-B236-8602B1EC9B8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348-BE88-5B4D-8EEB-25ACBF5F4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0925E-AEBD-5C43-B236-8602B1EC9B8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348-BE88-5B4D-8EEB-25ACBF5F4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0925E-AEBD-5C43-B236-8602B1EC9B8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348-BE88-5B4D-8EEB-25ACBF5F4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0925E-AEBD-5C43-B236-8602B1EC9B8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348-BE88-5B4D-8EEB-25ACBF5F4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0925E-AEBD-5C43-B236-8602B1EC9B8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348-BE88-5B4D-8EEB-25ACBF5F4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0925E-AEBD-5C43-B236-8602B1EC9B8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348-BE88-5B4D-8EEB-25ACBF5F4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0925E-AEBD-5C43-B236-8602B1EC9B8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348-BE88-5B4D-8EEB-25ACBF5F4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0925E-AEBD-5C43-B236-8602B1EC9B8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348-BE88-5B4D-8EEB-25ACBF5F4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0925E-AEBD-5C43-B236-8602B1EC9B8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348-BE88-5B4D-8EEB-25ACBF5F4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0925E-AEBD-5C43-B236-8602B1EC9B8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348-BE88-5B4D-8EEB-25ACBF5F4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0925E-AEBD-5C43-B236-8602B1EC9B8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348-BE88-5B4D-8EEB-25ACBF5F4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0925E-AEBD-5C43-B236-8602B1EC9B81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D9348-BE88-5B4D-8EEB-25ACBF5F471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aX7jnVXXG5o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3TRASgip2Ik&amp;t=35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Mental Health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Mr. Lopez and Mr. </a:t>
            </a:r>
            <a:r>
              <a:rPr lang="en-US" dirty="0" err="1" smtClean="0"/>
              <a:t>Guzzarde</a:t>
            </a:r>
            <a:endParaRPr lang="en-US" dirty="0"/>
          </a:p>
        </p:txBody>
      </p:sp>
      <p:pic>
        <p:nvPicPr>
          <p:cNvPr id="5" name="Picture 4" descr="Screen Shot 2013-08-22 at 6.33.48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67400"/>
            <a:ext cx="9906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Emotions?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Emotions </a:t>
            </a:r>
            <a:r>
              <a:rPr lang="en-US" dirty="0" smtClean="0"/>
              <a:t>– feelings such as happiness, anger, or fear</a:t>
            </a:r>
          </a:p>
          <a:p>
            <a:pPr lvl="1"/>
            <a:r>
              <a:rPr lang="en-US" dirty="0" smtClean="0"/>
              <a:t>All of your life experiences go hand in hand with some type of emotion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Mood Swings </a:t>
            </a:r>
            <a:r>
              <a:rPr lang="en-US" dirty="0" smtClean="0"/>
              <a:t>– frequent changes in emotional state</a:t>
            </a:r>
          </a:p>
          <a:p>
            <a:pPr lvl="1"/>
            <a:r>
              <a:rPr lang="en-US" dirty="0" smtClean="0"/>
              <a:t>Are a normal part of growing up but its how you cope with them that matters</a:t>
            </a:r>
          </a:p>
          <a:p>
            <a:pPr lvl="1"/>
            <a:r>
              <a:rPr lang="en-US" dirty="0" smtClean="0"/>
              <a:t>Can be caused by</a:t>
            </a:r>
          </a:p>
          <a:p>
            <a:pPr lvl="2"/>
            <a:r>
              <a:rPr lang="en-US" dirty="0" smtClean="0"/>
              <a:t>Hormonal Changes</a:t>
            </a:r>
          </a:p>
          <a:p>
            <a:pPr lvl="2"/>
            <a:r>
              <a:rPr lang="en-US" dirty="0" smtClean="0"/>
              <a:t>Worries about future</a:t>
            </a:r>
          </a:p>
          <a:p>
            <a:pPr lvl="2"/>
            <a:r>
              <a:rPr lang="en-US" dirty="0" smtClean="0"/>
              <a:t>Concerns over relationships </a:t>
            </a:r>
            <a:endParaRPr lang="en-US" dirty="0"/>
          </a:p>
        </p:txBody>
      </p:sp>
      <p:pic>
        <p:nvPicPr>
          <p:cNvPr id="4" name="Picture 3" descr="Screen Shot 2013-08-22 at 6.33.48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67400"/>
            <a:ext cx="9906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Stress?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Stress </a:t>
            </a:r>
            <a:r>
              <a:rPr lang="en-US" dirty="0" smtClean="0"/>
              <a:t>– the bodies response to real or imagined dangers or other life events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Stressor </a:t>
            </a:r>
            <a:r>
              <a:rPr lang="en-US" dirty="0" smtClean="0"/>
              <a:t>– Source of stress! </a:t>
            </a:r>
          </a:p>
          <a:p>
            <a:pPr lvl="1"/>
            <a:r>
              <a:rPr lang="en-US" dirty="0" smtClean="0"/>
              <a:t>Distress- Prevents you from doing what you need to do</a:t>
            </a:r>
          </a:p>
          <a:p>
            <a:pPr lvl="2"/>
            <a:r>
              <a:rPr lang="en-US" dirty="0" smtClean="0"/>
              <a:t>Getting into an argument with a friend</a:t>
            </a:r>
          </a:p>
          <a:p>
            <a:pPr lvl="1"/>
            <a:r>
              <a:rPr lang="en-US" dirty="0" smtClean="0"/>
              <a:t>Positive Stress – Helps you reach goals</a:t>
            </a:r>
          </a:p>
          <a:p>
            <a:pPr lvl="2"/>
            <a:r>
              <a:rPr lang="en-US" dirty="0" smtClean="0"/>
              <a:t>Trying out for the school play or sports team</a:t>
            </a:r>
          </a:p>
        </p:txBody>
      </p:sp>
      <p:pic>
        <p:nvPicPr>
          <p:cNvPr id="4" name="Picture 3" descr="Screen Shot 2013-08-22 at 6.33.48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100" y="5867400"/>
            <a:ext cx="9906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Body’s Response to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Fight or Flight Response- body’s way of responding to threats</a:t>
            </a:r>
          </a:p>
          <a:p>
            <a:r>
              <a:rPr lang="en-US" dirty="0" smtClean="0"/>
              <a:t>As your body prepares to respond to a “stressor”, it releases </a:t>
            </a:r>
            <a:r>
              <a:rPr lang="en-US" dirty="0" smtClean="0">
                <a:solidFill>
                  <a:srgbClr val="FF0000"/>
                </a:solidFill>
              </a:rPr>
              <a:t>adrenaline </a:t>
            </a:r>
            <a:r>
              <a:rPr lang="en-US" dirty="0" smtClean="0"/>
              <a:t>– a hormone that increases the level of sugar in the blood (giving you energy)</a:t>
            </a:r>
          </a:p>
          <a:p>
            <a:r>
              <a:rPr lang="en-US" dirty="0" smtClean="0"/>
              <a:t>Fatigue – the tiredness that occurs after a stressful situation</a:t>
            </a:r>
            <a:endParaRPr lang="en-US" dirty="0"/>
          </a:p>
        </p:txBody>
      </p:sp>
      <p:pic>
        <p:nvPicPr>
          <p:cNvPr id="4" name="Picture 3" descr="Screen Shot 2013-08-22 at 6.33.48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67400"/>
            <a:ext cx="9906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and Emotional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Mental/Emotional disorders </a:t>
            </a:r>
            <a:r>
              <a:rPr lang="en-US" dirty="0" smtClean="0"/>
              <a:t>- illnesses that affect thoughts, feelings, and behavior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Screen Shot 2013-08-22 at 6.33.48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67400"/>
            <a:ext cx="990600" cy="990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76500" y="32766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MENTAL AND EMOTINAL DISORDERS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90800" y="39624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Mood Disorders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38700" y="39624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Anxiety Disorders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rot="16200000" flipH="1">
            <a:off x="4642366" y="3499366"/>
            <a:ext cx="316468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 flipV="1">
            <a:off x="3562350" y="3645931"/>
            <a:ext cx="647700" cy="3164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Mood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Mood Disorder</a:t>
            </a:r>
            <a:r>
              <a:rPr lang="en-US" dirty="0" smtClean="0"/>
              <a:t>- Mental and emotional problem in which a person undergoes mood swings that seem extreme, inappropriate, or last long time</a:t>
            </a:r>
          </a:p>
          <a:p>
            <a:r>
              <a:rPr lang="en-US" dirty="0" smtClean="0"/>
              <a:t>Depression</a:t>
            </a:r>
          </a:p>
          <a:p>
            <a:r>
              <a:rPr lang="en-US" dirty="0" smtClean="0"/>
              <a:t>Bipolar Disorder</a:t>
            </a:r>
          </a:p>
        </p:txBody>
      </p:sp>
      <p:pic>
        <p:nvPicPr>
          <p:cNvPr id="4" name="Picture 3" descr="Screen Shot 2013-08-22 at 6.33.48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67400"/>
            <a:ext cx="9906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Anxiety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Anxiety Disorders </a:t>
            </a:r>
            <a:r>
              <a:rPr lang="en-US" dirty="0" smtClean="0"/>
              <a:t>- extreme fears of real or imaginary situations that get in the way of normal activities</a:t>
            </a:r>
          </a:p>
          <a:p>
            <a:pPr lvl="1"/>
            <a:r>
              <a:rPr lang="en-US" dirty="0" smtClean="0"/>
              <a:t>Panic Disorder</a:t>
            </a:r>
          </a:p>
          <a:p>
            <a:pPr lvl="1"/>
            <a:r>
              <a:rPr lang="en-US" dirty="0" smtClean="0"/>
              <a:t>Phobias</a:t>
            </a:r>
          </a:p>
          <a:p>
            <a:pPr lvl="1"/>
            <a:r>
              <a:rPr lang="en-US" dirty="0" smtClean="0"/>
              <a:t>Obsessive Compulsive Disorder (OCD)</a:t>
            </a:r>
          </a:p>
          <a:p>
            <a:pPr lvl="1"/>
            <a:r>
              <a:rPr lang="en-US" dirty="0" smtClean="0"/>
              <a:t>Post Traumatic Stress Disorder (PTSD)   </a:t>
            </a:r>
          </a:p>
          <a:p>
            <a:endParaRPr lang="en-US" dirty="0"/>
          </a:p>
        </p:txBody>
      </p:sp>
      <p:pic>
        <p:nvPicPr>
          <p:cNvPr id="4" name="Picture 3" descr="Screen Shot 2013-08-22 at 6.33.48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67400"/>
            <a:ext cx="990600" cy="990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82018" y="6488668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Video on Anxiety Disorders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Journal #1 (due next week)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92762"/>
          </a:xfrm>
        </p:spPr>
        <p:txBody>
          <a:bodyPr>
            <a:normAutofit/>
          </a:bodyPr>
          <a:lstStyle/>
          <a:p>
            <a:r>
              <a:rPr lang="en-US" dirty="0" smtClean="0"/>
              <a:t>Take the next 10 minutes to answer THOUGHTFULLY (4 sentence minimum)</a:t>
            </a:r>
          </a:p>
          <a:p>
            <a:pPr>
              <a:buNone/>
            </a:pPr>
            <a:r>
              <a:rPr lang="en-US" dirty="0" smtClean="0"/>
              <a:t>1. Who is my greatest role model? Why? How do they respond to stressful situations? </a:t>
            </a:r>
          </a:p>
          <a:p>
            <a:pPr>
              <a:buNone/>
            </a:pPr>
            <a:r>
              <a:rPr lang="en-US" dirty="0" smtClean="0">
                <a:ea typeface="ＭＳ Ｐゴシック" pitchFamily="-96" charset="-128"/>
                <a:cs typeface="ＭＳ Ｐゴシック" pitchFamily="-96" charset="-128"/>
              </a:rPr>
              <a:t>2. What relationships matter the most to me? How can I maintain and improve them?</a:t>
            </a:r>
          </a:p>
          <a:p>
            <a:pPr>
              <a:buNone/>
            </a:pPr>
            <a:r>
              <a:rPr lang="en-US" dirty="0" smtClean="0">
                <a:ea typeface="ＭＳ Ｐゴシック" pitchFamily="-96" charset="-128"/>
                <a:cs typeface="ＭＳ Ｐゴシック" pitchFamily="-96" charset="-128"/>
              </a:rPr>
              <a:t>3. </a:t>
            </a:r>
            <a:r>
              <a:rPr lang="en-US" dirty="0" smtClean="0">
                <a:ea typeface="ＭＳ Ｐゴシック" pitchFamily="-96" charset="-128"/>
                <a:cs typeface="ＭＳ Ｐゴシック" pitchFamily="-96" charset="-128"/>
              </a:rPr>
              <a:t>What makes someone a “good” friend? Time spent together? Happiness with them? Character traits?</a:t>
            </a:r>
            <a:endParaRPr lang="en-US" dirty="0" smtClean="0">
              <a:ea typeface="ＭＳ Ｐゴシック" pitchFamily="-96" charset="-128"/>
              <a:cs typeface="ＭＳ Ｐゴシック" pitchFamily="-96" charset="-128"/>
            </a:endParaRPr>
          </a:p>
          <a:p>
            <a:endParaRPr lang="en-US" dirty="0"/>
          </a:p>
        </p:txBody>
      </p:sp>
      <p:pic>
        <p:nvPicPr>
          <p:cNvPr id="4" name="Picture 3" descr="Screen Shot 2013-08-22 at 6.33.48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67400"/>
            <a:ext cx="9906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Clip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>
                <a:hlinkClick r:id="rId2"/>
              </a:rPr>
              <a:t>Jonah </a:t>
            </a:r>
            <a:r>
              <a:rPr lang="en-US" dirty="0" err="1" smtClean="0">
                <a:hlinkClick r:id="rId2"/>
              </a:rPr>
              <a:t>Mowry’s</a:t>
            </a:r>
            <a:r>
              <a:rPr lang="en-US" dirty="0" smtClean="0">
                <a:hlinkClick r:id="rId2"/>
              </a:rPr>
              <a:t> Story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Screen Shot 2013-08-22 at 6.33.48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8100" y="5867400"/>
            <a:ext cx="9906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&amp; Emotional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ability to handle the stresses and changes of everyday life in a reasonable way</a:t>
            </a:r>
          </a:p>
          <a:p>
            <a:r>
              <a:rPr lang="en-US" dirty="0" smtClean="0"/>
              <a:t>Three components of the “Health Triangle”</a:t>
            </a:r>
          </a:p>
          <a:p>
            <a:pPr lvl="1"/>
            <a:r>
              <a:rPr lang="en-US" dirty="0" smtClean="0"/>
              <a:t>Physical Health</a:t>
            </a:r>
          </a:p>
          <a:p>
            <a:pPr lvl="1"/>
            <a:r>
              <a:rPr lang="en-US" dirty="0" smtClean="0"/>
              <a:t>Social Health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Mental/Emotional Health</a:t>
            </a:r>
          </a:p>
          <a:p>
            <a:r>
              <a:rPr lang="en-US" dirty="0" smtClean="0"/>
              <a:t>If you want to maintain good overall health, you must balance all sides of your triangle</a:t>
            </a:r>
          </a:p>
        </p:txBody>
      </p:sp>
      <p:pic>
        <p:nvPicPr>
          <p:cNvPr id="5" name="Picture 4" descr="Screen Shot 2013-08-22 at 6.33.48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100" y="5867400"/>
            <a:ext cx="9906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Accepting Who You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Personality </a:t>
            </a:r>
            <a:r>
              <a:rPr lang="en-US" dirty="0" smtClean="0"/>
              <a:t>– a combination of your feelings, likes, dislikes, attitudes, abilities, and habits</a:t>
            </a:r>
          </a:p>
          <a:p>
            <a:r>
              <a:rPr lang="en-US" dirty="0" smtClean="0"/>
              <a:t>Influences on your personality:</a:t>
            </a:r>
          </a:p>
          <a:p>
            <a:pPr lvl="1"/>
            <a:r>
              <a:rPr lang="en-US" dirty="0" smtClean="0"/>
              <a:t>Heredity</a:t>
            </a:r>
          </a:p>
          <a:p>
            <a:pPr lvl="2"/>
            <a:r>
              <a:rPr lang="en-US" dirty="0" smtClean="0"/>
              <a:t>You have no control over what traits you receive from your parents</a:t>
            </a:r>
          </a:p>
          <a:p>
            <a:pPr lvl="1"/>
            <a:r>
              <a:rPr lang="en-US" dirty="0" smtClean="0"/>
              <a:t>Environment</a:t>
            </a:r>
          </a:p>
          <a:p>
            <a:pPr lvl="2"/>
            <a:r>
              <a:rPr lang="en-US" dirty="0" smtClean="0"/>
              <a:t>Family, Friends, School, Climate, Neighborhood</a:t>
            </a:r>
          </a:p>
          <a:p>
            <a:pPr lvl="1"/>
            <a:r>
              <a:rPr lang="en-US" dirty="0" smtClean="0"/>
              <a:t>Behavior</a:t>
            </a:r>
          </a:p>
          <a:p>
            <a:pPr lvl="2"/>
            <a:r>
              <a:rPr lang="en-US" dirty="0" smtClean="0"/>
              <a:t>You have the most control over your behavior</a:t>
            </a:r>
          </a:p>
          <a:p>
            <a:pPr lvl="2"/>
            <a:r>
              <a:rPr lang="en-US" dirty="0" smtClean="0"/>
              <a:t>Each day you face choices on how to respond to events</a:t>
            </a:r>
          </a:p>
          <a:p>
            <a:pPr lvl="3"/>
            <a:r>
              <a:rPr lang="en-US" dirty="0" smtClean="0"/>
              <a:t>Your responses show how you feel about yourself and others</a:t>
            </a:r>
          </a:p>
          <a:p>
            <a:pPr lvl="3">
              <a:buNone/>
            </a:pPr>
            <a:endParaRPr lang="en-US" dirty="0" smtClean="0"/>
          </a:p>
        </p:txBody>
      </p:sp>
      <p:pic>
        <p:nvPicPr>
          <p:cNvPr id="5" name="Picture 4" descr="Screen Shot 2013-08-22 at 6.33.48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100" y="5867400"/>
            <a:ext cx="9906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Ways to </a:t>
            </a:r>
            <a:r>
              <a:rPr lang="en-US" dirty="0"/>
              <a:t>B</a:t>
            </a:r>
            <a:r>
              <a:rPr lang="en-US" dirty="0" smtClean="0"/>
              <a:t>uild Strong Mental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Have a good attitude and a positive outlook</a:t>
            </a:r>
          </a:p>
          <a:p>
            <a:r>
              <a:rPr lang="en-US" dirty="0" smtClean="0"/>
              <a:t>Recognize your strengths and weaknesses</a:t>
            </a:r>
          </a:p>
          <a:p>
            <a:r>
              <a:rPr lang="en-US" dirty="0" smtClean="0"/>
              <a:t>Set realistic goals</a:t>
            </a:r>
          </a:p>
          <a:p>
            <a:r>
              <a:rPr lang="en-US" dirty="0" smtClean="0"/>
              <a:t>Take responsibility for actions</a:t>
            </a:r>
          </a:p>
          <a:p>
            <a:r>
              <a:rPr lang="en-US" dirty="0" smtClean="0"/>
              <a:t>Express feelings in healthy ways</a:t>
            </a:r>
          </a:p>
          <a:p>
            <a:r>
              <a:rPr lang="en-US" dirty="0" smtClean="0"/>
              <a:t>Accept constructive feedback</a:t>
            </a:r>
          </a:p>
          <a:p>
            <a:r>
              <a:rPr lang="en-US" dirty="0" smtClean="0"/>
              <a:t>Practice </a:t>
            </a:r>
            <a:r>
              <a:rPr lang="en-US" u="sng" dirty="0" smtClean="0">
                <a:solidFill>
                  <a:srgbClr val="FF0000"/>
                </a:solidFill>
              </a:rPr>
              <a:t>Empathy</a:t>
            </a:r>
            <a:r>
              <a:rPr lang="en-US" dirty="0" smtClean="0"/>
              <a:t>	- Identifying with and sharing another persons feelings</a:t>
            </a:r>
          </a:p>
        </p:txBody>
      </p:sp>
      <p:pic>
        <p:nvPicPr>
          <p:cNvPr id="5" name="Picture 4" descr="Screen Shot 2013-08-22 at 6.33.48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100" y="5867400"/>
            <a:ext cx="9906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Build Resilience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52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Resilience </a:t>
            </a:r>
            <a:r>
              <a:rPr lang="en-US" dirty="0" smtClean="0"/>
              <a:t>– The ability to recover from problems or loss</a:t>
            </a:r>
          </a:p>
          <a:p>
            <a:r>
              <a:rPr lang="en-US" dirty="0" smtClean="0"/>
              <a:t>Most resilient teens believe they CAN DO something about their problems</a:t>
            </a:r>
          </a:p>
          <a:p>
            <a:pPr lvl="1"/>
            <a:r>
              <a:rPr lang="en-US" dirty="0" smtClean="0"/>
              <a:t>They show persistence, flexibility, and strong self-confidence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5334000"/>
            <a:ext cx="6858000" cy="954107"/>
          </a:xfrm>
          <a:prstGeom prst="rect">
            <a:avLst/>
          </a:prstGeom>
          <a:solidFill>
            <a:schemeClr val="accent6">
              <a:alpha val="14000"/>
            </a:schemeClr>
          </a:solidFill>
        </p:spPr>
        <p:txBody>
          <a:bodyPr wrap="square" rtlCol="0">
            <a:spAutoFit/>
          </a:bodyPr>
          <a:lstStyle/>
          <a:p>
            <a:pPr marL="0" lvl="1" algn="ctr"/>
            <a:r>
              <a:rPr lang="en-US" sz="2800" dirty="0" smtClean="0"/>
              <a:t>Build a strong support system and find good role models </a:t>
            </a:r>
          </a:p>
          <a:p>
            <a:endParaRPr lang="en-US" dirty="0"/>
          </a:p>
        </p:txBody>
      </p:sp>
      <p:pic>
        <p:nvPicPr>
          <p:cNvPr id="5" name="Picture 4" descr="Screen Shot 2013-08-22 at 6.33.48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67400"/>
            <a:ext cx="9906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Self-Esteem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Self-esteem </a:t>
            </a:r>
            <a:r>
              <a:rPr lang="en-US" dirty="0" smtClean="0"/>
              <a:t>– is how you feel about yourself</a:t>
            </a:r>
          </a:p>
          <a:p>
            <a:pPr lvl="1"/>
            <a:r>
              <a:rPr lang="en-US" dirty="0" smtClean="0"/>
              <a:t>People with high self esteem respect themselves as well as others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Influences on self-esteem:</a:t>
            </a:r>
          </a:p>
          <a:p>
            <a:pPr lvl="1"/>
            <a:r>
              <a:rPr lang="en-US" dirty="0" smtClean="0"/>
              <a:t>Messages you get from family and friends (positive and negative)</a:t>
            </a:r>
          </a:p>
          <a:p>
            <a:pPr lvl="1"/>
            <a:r>
              <a:rPr lang="en-US" dirty="0" smtClean="0"/>
              <a:t>Media</a:t>
            </a:r>
          </a:p>
          <a:p>
            <a:pPr lvl="1"/>
            <a:r>
              <a:rPr lang="en-US" dirty="0" smtClean="0"/>
              <a:t>Your Attitude (positive/negative self talk)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4" name="Picture 3" descr="Screen Shot 2013-08-22 at 6.33.48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67400"/>
            <a:ext cx="9906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Self-esteem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with high self-esteem…</a:t>
            </a:r>
          </a:p>
          <a:p>
            <a:pPr lvl="1"/>
            <a:r>
              <a:rPr lang="en-US" dirty="0" smtClean="0"/>
              <a:t>Are </a:t>
            </a:r>
            <a:r>
              <a:rPr lang="en-US" dirty="0" smtClean="0">
                <a:solidFill>
                  <a:srgbClr val="FF0000"/>
                </a:solidFill>
              </a:rPr>
              <a:t>Optimistic </a:t>
            </a:r>
            <a:r>
              <a:rPr lang="en-US" dirty="0" smtClean="0"/>
              <a:t>– having a positive attitude about the future</a:t>
            </a:r>
          </a:p>
          <a:p>
            <a:pPr lvl="1"/>
            <a:r>
              <a:rPr lang="en-US" dirty="0" smtClean="0"/>
              <a:t>Make more friends</a:t>
            </a:r>
          </a:p>
          <a:p>
            <a:pPr lvl="1"/>
            <a:r>
              <a:rPr lang="en-US" dirty="0" smtClean="0"/>
              <a:t>Have increased opportunities/take on new challenges</a:t>
            </a:r>
          </a:p>
          <a:p>
            <a:pPr lvl="1"/>
            <a:r>
              <a:rPr lang="en-US" dirty="0" smtClean="0"/>
              <a:t>Have more </a:t>
            </a:r>
            <a:r>
              <a:rPr lang="en-US" dirty="0" smtClean="0">
                <a:solidFill>
                  <a:srgbClr val="FF0000"/>
                </a:solidFill>
              </a:rPr>
              <a:t>confidence </a:t>
            </a:r>
            <a:r>
              <a:rPr lang="en-US" dirty="0" smtClean="0"/>
              <a:t>– The belief in your ability to do what you set out to do. </a:t>
            </a:r>
          </a:p>
        </p:txBody>
      </p:sp>
      <p:pic>
        <p:nvPicPr>
          <p:cNvPr id="4" name="Picture 3" descr="Screen Shot 2013-08-22 at 6.33.48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100" y="5867400"/>
            <a:ext cx="9906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Self-Esteem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realistic goals</a:t>
            </a:r>
          </a:p>
          <a:p>
            <a:r>
              <a:rPr lang="en-US" dirty="0" smtClean="0"/>
              <a:t>Focus on what you are naturally good at</a:t>
            </a:r>
          </a:p>
          <a:p>
            <a:r>
              <a:rPr lang="en-US" dirty="0" smtClean="0"/>
              <a:t>Ask for help when you need it</a:t>
            </a:r>
          </a:p>
          <a:p>
            <a:r>
              <a:rPr lang="en-US" dirty="0" smtClean="0"/>
              <a:t>Accept that no one is perfect</a:t>
            </a:r>
          </a:p>
          <a:p>
            <a:r>
              <a:rPr lang="en-US" dirty="0" smtClean="0"/>
              <a:t>Think POSITIVELY! </a:t>
            </a:r>
            <a:endParaRPr lang="en-US" dirty="0"/>
          </a:p>
        </p:txBody>
      </p:sp>
      <p:pic>
        <p:nvPicPr>
          <p:cNvPr id="4" name="Picture 3" descr="Screen Shot 2013-08-22 at 6.33.48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100" y="5867400"/>
            <a:ext cx="9906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14478</TotalTime>
  <Words>736</Words>
  <Application>Microsoft Office PowerPoint</Application>
  <PresentationFormat>On-screen Show (4:3)</PresentationFormat>
  <Paragraphs>101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ＭＳ Ｐゴシック</vt:lpstr>
      <vt:lpstr>Arial</vt:lpstr>
      <vt:lpstr>Calibri</vt:lpstr>
      <vt:lpstr>Office Theme</vt:lpstr>
      <vt:lpstr>Mental Health</vt:lpstr>
      <vt:lpstr>Video Clip</vt:lpstr>
      <vt:lpstr>Mental &amp; Emotional Health</vt:lpstr>
      <vt:lpstr>Accepting Who You Are</vt:lpstr>
      <vt:lpstr>Ways to Build Strong Mental Health</vt:lpstr>
      <vt:lpstr>How to Build Resilience</vt:lpstr>
      <vt:lpstr>Self-Esteem</vt:lpstr>
      <vt:lpstr>Benefits of Self-esteem</vt:lpstr>
      <vt:lpstr>Building Self-Esteem</vt:lpstr>
      <vt:lpstr>What are Emotions?</vt:lpstr>
      <vt:lpstr>What is Stress?</vt:lpstr>
      <vt:lpstr>Body’s Response to Stress</vt:lpstr>
      <vt:lpstr>Mental and Emotional Disorders</vt:lpstr>
      <vt:lpstr>Mood Disorders</vt:lpstr>
      <vt:lpstr>Anxiety Disorders</vt:lpstr>
      <vt:lpstr>Journal #1 (due next week)</vt:lpstr>
    </vt:vector>
  </TitlesOfParts>
  <Company>De Paul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Health</dc:title>
  <dc:creator>Daniel Lopez</dc:creator>
  <cp:lastModifiedBy>Lopez, Daniel A</cp:lastModifiedBy>
  <cp:revision>39</cp:revision>
  <dcterms:created xsi:type="dcterms:W3CDTF">2015-02-15T20:48:20Z</dcterms:created>
  <dcterms:modified xsi:type="dcterms:W3CDTF">2018-02-20T16:53:21Z</dcterms:modified>
</cp:coreProperties>
</file>