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57" r:id="rId4"/>
    <p:sldId id="259" r:id="rId5"/>
    <p:sldId id="258" r:id="rId6"/>
    <p:sldId id="260" r:id="rId7"/>
    <p:sldId id="261" r:id="rId8"/>
    <p:sldId id="262" r:id="rId9"/>
    <p:sldId id="264" r:id="rId10"/>
    <p:sldId id="266" r:id="rId11"/>
    <p:sldId id="26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30" autoAdjust="0"/>
    <p:restoredTop sz="94660"/>
  </p:normalViewPr>
  <p:slideViewPr>
    <p:cSldViewPr snapToGrid="0">
      <p:cViewPr varScale="1">
        <p:scale>
          <a:sx n="55" d="100"/>
          <a:sy n="55" d="100"/>
        </p:scale>
        <p:origin x="42"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7EBC63B-7DC6-4FDC-AF38-FB3FD20FCB19}" type="datetimeFigureOut">
              <a:rPr lang="en-US" smtClean="0"/>
              <a:t>3/6/2018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F5CFCD-913D-44C1-AE4D-A3368609F687}" type="slidenum">
              <a:rPr lang="en-US" smtClean="0"/>
              <a:t>‹#›</a:t>
            </a:fld>
            <a:endParaRPr lang="en-US"/>
          </a:p>
        </p:txBody>
      </p:sp>
    </p:spTree>
    <p:extLst>
      <p:ext uri="{BB962C8B-B14F-4D97-AF65-F5344CB8AC3E}">
        <p14:creationId xmlns:p14="http://schemas.microsoft.com/office/powerpoint/2010/main" val="11209131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EBC63B-7DC6-4FDC-AF38-FB3FD20FCB19}" type="datetimeFigureOut">
              <a:rPr lang="en-US" smtClean="0"/>
              <a:t>3/6/2018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F5CFCD-913D-44C1-AE4D-A3368609F687}" type="slidenum">
              <a:rPr lang="en-US" smtClean="0"/>
              <a:t>‹#›</a:t>
            </a:fld>
            <a:endParaRPr lang="en-US"/>
          </a:p>
        </p:txBody>
      </p:sp>
    </p:spTree>
    <p:extLst>
      <p:ext uri="{BB962C8B-B14F-4D97-AF65-F5344CB8AC3E}">
        <p14:creationId xmlns:p14="http://schemas.microsoft.com/office/powerpoint/2010/main" val="353152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EBC63B-7DC6-4FDC-AF38-FB3FD20FCB19}" type="datetimeFigureOut">
              <a:rPr lang="en-US" smtClean="0"/>
              <a:t>3/6/2018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F5CFCD-913D-44C1-AE4D-A3368609F687}" type="slidenum">
              <a:rPr lang="en-US" smtClean="0"/>
              <a:t>‹#›</a:t>
            </a:fld>
            <a:endParaRPr lang="en-US"/>
          </a:p>
        </p:txBody>
      </p:sp>
    </p:spTree>
    <p:extLst>
      <p:ext uri="{BB962C8B-B14F-4D97-AF65-F5344CB8AC3E}">
        <p14:creationId xmlns:p14="http://schemas.microsoft.com/office/powerpoint/2010/main" val="724731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EBC63B-7DC6-4FDC-AF38-FB3FD20FCB19}" type="datetimeFigureOut">
              <a:rPr lang="en-US" smtClean="0"/>
              <a:t>3/6/2018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F5CFCD-913D-44C1-AE4D-A3368609F687}" type="slidenum">
              <a:rPr lang="en-US" smtClean="0"/>
              <a:t>‹#›</a:t>
            </a:fld>
            <a:endParaRPr lang="en-US"/>
          </a:p>
        </p:txBody>
      </p:sp>
    </p:spTree>
    <p:extLst>
      <p:ext uri="{BB962C8B-B14F-4D97-AF65-F5344CB8AC3E}">
        <p14:creationId xmlns:p14="http://schemas.microsoft.com/office/powerpoint/2010/main" val="1604900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EBC63B-7DC6-4FDC-AF38-FB3FD20FCB19}" type="datetimeFigureOut">
              <a:rPr lang="en-US" smtClean="0"/>
              <a:t>3/6/2018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F5CFCD-913D-44C1-AE4D-A3368609F687}" type="slidenum">
              <a:rPr lang="en-US" smtClean="0"/>
              <a:t>‹#›</a:t>
            </a:fld>
            <a:endParaRPr lang="en-US"/>
          </a:p>
        </p:txBody>
      </p:sp>
    </p:spTree>
    <p:extLst>
      <p:ext uri="{BB962C8B-B14F-4D97-AF65-F5344CB8AC3E}">
        <p14:creationId xmlns:p14="http://schemas.microsoft.com/office/powerpoint/2010/main" val="3729409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7EBC63B-7DC6-4FDC-AF38-FB3FD20FCB19}" type="datetimeFigureOut">
              <a:rPr lang="en-US" smtClean="0"/>
              <a:t>3/6/2018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F5CFCD-913D-44C1-AE4D-A3368609F687}" type="slidenum">
              <a:rPr lang="en-US" smtClean="0"/>
              <a:t>‹#›</a:t>
            </a:fld>
            <a:endParaRPr lang="en-US"/>
          </a:p>
        </p:txBody>
      </p:sp>
    </p:spTree>
    <p:extLst>
      <p:ext uri="{BB962C8B-B14F-4D97-AF65-F5344CB8AC3E}">
        <p14:creationId xmlns:p14="http://schemas.microsoft.com/office/powerpoint/2010/main" val="164755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7EBC63B-7DC6-4FDC-AF38-FB3FD20FCB19}" type="datetimeFigureOut">
              <a:rPr lang="en-US" smtClean="0"/>
              <a:t>3/6/2018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F5CFCD-913D-44C1-AE4D-A3368609F687}" type="slidenum">
              <a:rPr lang="en-US" smtClean="0"/>
              <a:t>‹#›</a:t>
            </a:fld>
            <a:endParaRPr lang="en-US"/>
          </a:p>
        </p:txBody>
      </p:sp>
    </p:spTree>
    <p:extLst>
      <p:ext uri="{BB962C8B-B14F-4D97-AF65-F5344CB8AC3E}">
        <p14:creationId xmlns:p14="http://schemas.microsoft.com/office/powerpoint/2010/main" val="1118996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7EBC63B-7DC6-4FDC-AF38-FB3FD20FCB19}" type="datetimeFigureOut">
              <a:rPr lang="en-US" smtClean="0"/>
              <a:t>3/6/2018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F5CFCD-913D-44C1-AE4D-A3368609F687}" type="slidenum">
              <a:rPr lang="en-US" smtClean="0"/>
              <a:t>‹#›</a:t>
            </a:fld>
            <a:endParaRPr lang="en-US"/>
          </a:p>
        </p:txBody>
      </p:sp>
    </p:spTree>
    <p:extLst>
      <p:ext uri="{BB962C8B-B14F-4D97-AF65-F5344CB8AC3E}">
        <p14:creationId xmlns:p14="http://schemas.microsoft.com/office/powerpoint/2010/main" val="2315437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EBC63B-7DC6-4FDC-AF38-FB3FD20FCB19}" type="datetimeFigureOut">
              <a:rPr lang="en-US" smtClean="0"/>
              <a:t>3/6/2018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F5CFCD-913D-44C1-AE4D-A3368609F687}" type="slidenum">
              <a:rPr lang="en-US" smtClean="0"/>
              <a:t>‹#›</a:t>
            </a:fld>
            <a:endParaRPr lang="en-US"/>
          </a:p>
        </p:txBody>
      </p:sp>
    </p:spTree>
    <p:extLst>
      <p:ext uri="{BB962C8B-B14F-4D97-AF65-F5344CB8AC3E}">
        <p14:creationId xmlns:p14="http://schemas.microsoft.com/office/powerpoint/2010/main" val="12474019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EBC63B-7DC6-4FDC-AF38-FB3FD20FCB19}" type="datetimeFigureOut">
              <a:rPr lang="en-US" smtClean="0"/>
              <a:t>3/6/2018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F5CFCD-913D-44C1-AE4D-A3368609F687}" type="slidenum">
              <a:rPr lang="en-US" smtClean="0"/>
              <a:t>‹#›</a:t>
            </a:fld>
            <a:endParaRPr lang="en-US"/>
          </a:p>
        </p:txBody>
      </p:sp>
    </p:spTree>
    <p:extLst>
      <p:ext uri="{BB962C8B-B14F-4D97-AF65-F5344CB8AC3E}">
        <p14:creationId xmlns:p14="http://schemas.microsoft.com/office/powerpoint/2010/main" val="2169441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EBC63B-7DC6-4FDC-AF38-FB3FD20FCB19}" type="datetimeFigureOut">
              <a:rPr lang="en-US" smtClean="0"/>
              <a:t>3/6/2018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F5CFCD-913D-44C1-AE4D-A3368609F687}" type="slidenum">
              <a:rPr lang="en-US" smtClean="0"/>
              <a:t>‹#›</a:t>
            </a:fld>
            <a:endParaRPr lang="en-US"/>
          </a:p>
        </p:txBody>
      </p:sp>
    </p:spTree>
    <p:extLst>
      <p:ext uri="{BB962C8B-B14F-4D97-AF65-F5344CB8AC3E}">
        <p14:creationId xmlns:p14="http://schemas.microsoft.com/office/powerpoint/2010/main" val="33723919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EBC63B-7DC6-4FDC-AF38-FB3FD20FCB19}" type="datetimeFigureOut">
              <a:rPr lang="en-US" smtClean="0"/>
              <a:t>3/6/2018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F5CFCD-913D-44C1-AE4D-A3368609F687}" type="slidenum">
              <a:rPr lang="en-US" smtClean="0"/>
              <a:t>‹#›</a:t>
            </a:fld>
            <a:endParaRPr lang="en-US"/>
          </a:p>
        </p:txBody>
      </p:sp>
    </p:spTree>
    <p:extLst>
      <p:ext uri="{BB962C8B-B14F-4D97-AF65-F5344CB8AC3E}">
        <p14:creationId xmlns:p14="http://schemas.microsoft.com/office/powerpoint/2010/main" val="4986580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youtube.com/watch?v=g2gVzVIBc_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EeoIFWLbof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Alcohol</a:t>
            </a:r>
            <a:endParaRPr lang="en-US" dirty="0"/>
          </a:p>
        </p:txBody>
      </p:sp>
      <p:sp>
        <p:nvSpPr>
          <p:cNvPr id="3" name="Subtitle 2"/>
          <p:cNvSpPr>
            <a:spLocks noGrp="1"/>
          </p:cNvSpPr>
          <p:nvPr>
            <p:ph type="subTitle" idx="1"/>
          </p:nvPr>
        </p:nvSpPr>
        <p:spPr/>
        <p:txBody>
          <a:bodyPr/>
          <a:lstStyle/>
          <a:p>
            <a:r>
              <a:rPr lang="en-US" dirty="0" smtClean="0"/>
              <a:t>By: Mr. Lopez and Mr. </a:t>
            </a:r>
            <a:r>
              <a:rPr lang="en-US" dirty="0" err="1" smtClean="0"/>
              <a:t>Guzzarde</a:t>
            </a:r>
            <a:endParaRPr lang="en-US" dirty="0"/>
          </a:p>
        </p:txBody>
      </p:sp>
      <p:pic>
        <p:nvPicPr>
          <p:cNvPr id="4" name="Picture 3" descr="Screen Shot 2013-08-22 at 6.33.48 PM.png"/>
          <p:cNvPicPr>
            <a:picLocks noChangeAspect="1"/>
          </p:cNvPicPr>
          <p:nvPr/>
        </p:nvPicPr>
        <p:blipFill>
          <a:blip r:embed="rId2"/>
          <a:stretch>
            <a:fillRect/>
          </a:stretch>
        </p:blipFill>
        <p:spPr>
          <a:xfrm>
            <a:off x="76200" y="5410200"/>
            <a:ext cx="1447800" cy="1447800"/>
          </a:xfrm>
          <a:prstGeom prst="rect">
            <a:avLst/>
          </a:prstGeom>
        </p:spPr>
      </p:pic>
    </p:spTree>
    <p:extLst>
      <p:ext uri="{BB962C8B-B14F-4D97-AF65-F5344CB8AC3E}">
        <p14:creationId xmlns:p14="http://schemas.microsoft.com/office/powerpoint/2010/main" val="17794470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hlinkClick r:id="rId2"/>
              </a:rPr>
              <a:t>https://www.youtube.com/watch?v=g2gVzVIBc_g</a:t>
            </a:r>
            <a:endParaRPr lang="en-US" dirty="0" smtClean="0"/>
          </a:p>
          <a:p>
            <a:endParaRPr lang="en-US" dirty="0"/>
          </a:p>
        </p:txBody>
      </p:sp>
    </p:spTree>
    <p:extLst>
      <p:ext uri="{BB962C8B-B14F-4D97-AF65-F5344CB8AC3E}">
        <p14:creationId xmlns:p14="http://schemas.microsoft.com/office/powerpoint/2010/main" val="40923173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Journal Questions</a:t>
            </a:r>
            <a:endParaRPr lang="en-US" dirty="0"/>
          </a:p>
        </p:txBody>
      </p:sp>
      <p:sp>
        <p:nvSpPr>
          <p:cNvPr id="3" name="Content Placeholder 2"/>
          <p:cNvSpPr>
            <a:spLocks noGrp="1"/>
          </p:cNvSpPr>
          <p:nvPr>
            <p:ph idx="1"/>
          </p:nvPr>
        </p:nvSpPr>
        <p:spPr/>
        <p:txBody>
          <a:bodyPr>
            <a:normAutofit/>
          </a:bodyPr>
          <a:lstStyle/>
          <a:p>
            <a:pPr marL="514350" indent="-514350">
              <a:buAutoNum type="arabicPeriod"/>
            </a:pPr>
            <a:r>
              <a:rPr lang="en-US" dirty="0" smtClean="0"/>
              <a:t>What goals do you have for your high school career that would be put in jeopardy by drinking underage?</a:t>
            </a:r>
            <a:endParaRPr lang="en-US" dirty="0" smtClean="0"/>
          </a:p>
          <a:p>
            <a:pPr marL="514350" indent="-514350">
              <a:buAutoNum type="arabicPeriod"/>
            </a:pPr>
            <a:r>
              <a:rPr lang="en-US" dirty="0" smtClean="0"/>
              <a:t>Have you ever seen a person who was intoxicated? If so, how was this person acting? If not, what do you think an intoxicated person would act like? </a:t>
            </a:r>
          </a:p>
          <a:p>
            <a:pPr marL="514350" indent="-514350">
              <a:buAutoNum type="arabicPeriod"/>
            </a:pPr>
            <a:r>
              <a:rPr lang="en-US" dirty="0" smtClean="0"/>
              <a:t>Your friend invites you and some friends over while his/her parents are out for dinner. Your friends find a bottle of alcohol in the house and begin to drink it. One of your friends drinks too much and needs to go to the hospital due to alcohol poisoning. Who’s fault is it? Why? Who do you think gets in trouble? </a:t>
            </a:r>
            <a:endParaRPr lang="en-US" dirty="0"/>
          </a:p>
        </p:txBody>
      </p:sp>
      <p:pic>
        <p:nvPicPr>
          <p:cNvPr id="4" name="Picture 3" descr="Screen Shot 2013-08-22 at 6.33.48 PM.png"/>
          <p:cNvPicPr>
            <a:picLocks noChangeAspect="1"/>
          </p:cNvPicPr>
          <p:nvPr/>
        </p:nvPicPr>
        <p:blipFill>
          <a:blip r:embed="rId2"/>
          <a:stretch>
            <a:fillRect/>
          </a:stretch>
        </p:blipFill>
        <p:spPr>
          <a:xfrm>
            <a:off x="0" y="5453063"/>
            <a:ext cx="1447800" cy="1447800"/>
          </a:xfrm>
          <a:prstGeom prst="rect">
            <a:avLst/>
          </a:prstGeom>
        </p:spPr>
      </p:pic>
    </p:spTree>
    <p:extLst>
      <p:ext uri="{BB962C8B-B14F-4D97-AF65-F5344CB8AC3E}">
        <p14:creationId xmlns:p14="http://schemas.microsoft.com/office/powerpoint/2010/main" val="22632003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hlinkClick r:id="rId2"/>
              </a:rPr>
              <a:t>https://www.youtube.com/watch?v=EeoIFWLbofk</a:t>
            </a:r>
            <a:endParaRPr lang="en-US" dirty="0" smtClean="0"/>
          </a:p>
          <a:p>
            <a:pPr marL="0" indent="0">
              <a:buNone/>
            </a:pPr>
            <a:endParaRPr lang="en-US" dirty="0"/>
          </a:p>
          <a:p>
            <a:pPr marL="0" indent="0">
              <a:buNone/>
            </a:pPr>
            <a:endParaRPr lang="en-US" dirty="0" smtClean="0"/>
          </a:p>
        </p:txBody>
      </p:sp>
    </p:spTree>
    <p:extLst>
      <p:ext uri="{BB962C8B-B14F-4D97-AF65-F5344CB8AC3E}">
        <p14:creationId xmlns:p14="http://schemas.microsoft.com/office/powerpoint/2010/main" val="11176558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Alcohol: What is it?!</a:t>
            </a:r>
            <a:endParaRPr lang="en-US" dirty="0"/>
          </a:p>
        </p:txBody>
      </p:sp>
      <p:sp>
        <p:nvSpPr>
          <p:cNvPr id="3" name="Content Placeholder 2"/>
          <p:cNvSpPr>
            <a:spLocks noGrp="1"/>
          </p:cNvSpPr>
          <p:nvPr>
            <p:ph idx="1"/>
          </p:nvPr>
        </p:nvSpPr>
        <p:spPr/>
        <p:txBody>
          <a:bodyPr/>
          <a:lstStyle/>
          <a:p>
            <a:pPr marL="0" indent="0">
              <a:buNone/>
            </a:pPr>
            <a:endParaRPr lang="en-US" dirty="0"/>
          </a:p>
          <a:p>
            <a:r>
              <a:rPr lang="en-US" dirty="0" smtClean="0">
                <a:solidFill>
                  <a:srgbClr val="FF0000"/>
                </a:solidFill>
              </a:rPr>
              <a:t>Alcohol – is a drug created by a chemical reaction in some foods, especially fruits and grains</a:t>
            </a:r>
          </a:p>
          <a:p>
            <a:pPr lvl="1"/>
            <a:r>
              <a:rPr lang="en-US" dirty="0" smtClean="0"/>
              <a:t>Addictive</a:t>
            </a:r>
          </a:p>
          <a:p>
            <a:pPr lvl="1"/>
            <a:r>
              <a:rPr lang="en-US" dirty="0" smtClean="0"/>
              <a:t>Effects you physically, mentally, and emotionally</a:t>
            </a:r>
          </a:p>
          <a:p>
            <a:r>
              <a:rPr lang="en-US" dirty="0" smtClean="0">
                <a:solidFill>
                  <a:srgbClr val="FF0000"/>
                </a:solidFill>
              </a:rPr>
              <a:t>Depressant – is a drug that can slow down the activity of the brain and nervous system</a:t>
            </a:r>
          </a:p>
          <a:p>
            <a:pPr marL="457200" lvl="1" indent="0">
              <a:buNone/>
            </a:pPr>
            <a:endParaRPr lang="en-US" dirty="0" smtClean="0"/>
          </a:p>
        </p:txBody>
      </p:sp>
      <p:pic>
        <p:nvPicPr>
          <p:cNvPr id="4" name="Picture 3" descr="Screen Shot 2013-08-22 at 6.33.48 PM.png"/>
          <p:cNvPicPr>
            <a:picLocks noChangeAspect="1"/>
          </p:cNvPicPr>
          <p:nvPr/>
        </p:nvPicPr>
        <p:blipFill>
          <a:blip r:embed="rId2"/>
          <a:stretch>
            <a:fillRect/>
          </a:stretch>
        </p:blipFill>
        <p:spPr>
          <a:xfrm>
            <a:off x="0" y="5453063"/>
            <a:ext cx="1447800" cy="1447800"/>
          </a:xfrm>
          <a:prstGeom prst="rect">
            <a:avLst/>
          </a:prstGeom>
        </p:spPr>
      </p:pic>
    </p:spTree>
    <p:extLst>
      <p:ext uri="{BB962C8B-B14F-4D97-AF65-F5344CB8AC3E}">
        <p14:creationId xmlns:p14="http://schemas.microsoft.com/office/powerpoint/2010/main" val="19185110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Forms of Alcohol</a:t>
            </a:r>
            <a:endParaRPr lang="en-US" dirty="0"/>
          </a:p>
        </p:txBody>
      </p:sp>
      <p:pic>
        <p:nvPicPr>
          <p:cNvPr id="1026" name="Picture 2" descr="https://encrypted-tbn0.gstatic.com/images?q=tbn:ANd9GcRy7SLb0Fvqe7NxCK1bwxcanky1zDkR5b6svIezqE0QkUhZ98xx"/>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33346" y="1690688"/>
            <a:ext cx="6125308" cy="398806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Screen Shot 2013-08-22 at 6.33.48 PM.png"/>
          <p:cNvPicPr>
            <a:picLocks noChangeAspect="1"/>
          </p:cNvPicPr>
          <p:nvPr/>
        </p:nvPicPr>
        <p:blipFill>
          <a:blip r:embed="rId3"/>
          <a:stretch>
            <a:fillRect/>
          </a:stretch>
        </p:blipFill>
        <p:spPr>
          <a:xfrm>
            <a:off x="0" y="5453063"/>
            <a:ext cx="1447800" cy="1447800"/>
          </a:xfrm>
          <a:prstGeom prst="rect">
            <a:avLst/>
          </a:prstGeom>
        </p:spPr>
      </p:pic>
    </p:spTree>
    <p:extLst>
      <p:ext uri="{BB962C8B-B14F-4D97-AF65-F5344CB8AC3E}">
        <p14:creationId xmlns:p14="http://schemas.microsoft.com/office/powerpoint/2010/main" val="5468847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alcohol affects individuals</a:t>
            </a:r>
            <a:endParaRPr lang="en-US" dirty="0"/>
          </a:p>
        </p:txBody>
      </p:sp>
      <p:sp>
        <p:nvSpPr>
          <p:cNvPr id="3" name="Content Placeholder 2"/>
          <p:cNvSpPr>
            <a:spLocks noGrp="1"/>
          </p:cNvSpPr>
          <p:nvPr>
            <p:ph idx="1"/>
          </p:nvPr>
        </p:nvSpPr>
        <p:spPr/>
        <p:txBody>
          <a:bodyPr/>
          <a:lstStyle/>
          <a:p>
            <a:r>
              <a:rPr lang="en-US" dirty="0" smtClean="0">
                <a:solidFill>
                  <a:srgbClr val="FF0000"/>
                </a:solidFill>
              </a:rPr>
              <a:t>Intoxicated or being “drunk” – When the person feels the effects of drinking alcohol</a:t>
            </a:r>
          </a:p>
          <a:p>
            <a:pPr marL="0" indent="0">
              <a:buNone/>
            </a:pPr>
            <a:endParaRPr lang="en-US" dirty="0" smtClean="0">
              <a:solidFill>
                <a:srgbClr val="FF0000"/>
              </a:solidFill>
            </a:endParaRPr>
          </a:p>
          <a:p>
            <a:r>
              <a:rPr lang="en-US" dirty="0" smtClean="0">
                <a:solidFill>
                  <a:srgbClr val="FF0000"/>
                </a:solidFill>
              </a:rPr>
              <a:t>Blood Alcohol Concentration (BAC) – is the amount of alcohol in the blood</a:t>
            </a:r>
          </a:p>
          <a:p>
            <a:pPr lvl="1"/>
            <a:r>
              <a:rPr lang="en-US" dirty="0" smtClean="0"/>
              <a:t>Several factors determines a persons BAC such as;</a:t>
            </a:r>
          </a:p>
          <a:p>
            <a:pPr lvl="2"/>
            <a:r>
              <a:rPr lang="en-US" dirty="0" smtClean="0"/>
              <a:t>How much the person weighs</a:t>
            </a:r>
          </a:p>
          <a:p>
            <a:pPr lvl="2"/>
            <a:r>
              <a:rPr lang="en-US" dirty="0" smtClean="0"/>
              <a:t>Gender</a:t>
            </a:r>
          </a:p>
          <a:p>
            <a:pPr lvl="2"/>
            <a:r>
              <a:rPr lang="en-US" dirty="0" smtClean="0"/>
              <a:t>The amount of alcohol the person consumed and how fast they drank it</a:t>
            </a:r>
          </a:p>
          <a:p>
            <a:pPr lvl="2"/>
            <a:r>
              <a:rPr lang="en-US" dirty="0" smtClean="0"/>
              <a:t>How much food is in the persons stomach</a:t>
            </a:r>
          </a:p>
          <a:p>
            <a:pPr lvl="2"/>
            <a:r>
              <a:rPr lang="en-US" dirty="0" smtClean="0"/>
              <a:t>Other substances in the body</a:t>
            </a:r>
          </a:p>
          <a:p>
            <a:endParaRPr lang="en-US" dirty="0" smtClean="0"/>
          </a:p>
        </p:txBody>
      </p:sp>
      <p:pic>
        <p:nvPicPr>
          <p:cNvPr id="4" name="Picture 3" descr="Screen Shot 2013-08-22 at 6.33.48 PM.png"/>
          <p:cNvPicPr>
            <a:picLocks noChangeAspect="1"/>
          </p:cNvPicPr>
          <p:nvPr/>
        </p:nvPicPr>
        <p:blipFill>
          <a:blip r:embed="rId2"/>
          <a:stretch>
            <a:fillRect/>
          </a:stretch>
        </p:blipFill>
        <p:spPr>
          <a:xfrm>
            <a:off x="0" y="5453063"/>
            <a:ext cx="1447800" cy="1447800"/>
          </a:xfrm>
          <a:prstGeom prst="rect">
            <a:avLst/>
          </a:prstGeom>
        </p:spPr>
      </p:pic>
    </p:spTree>
    <p:extLst>
      <p:ext uri="{BB962C8B-B14F-4D97-AF65-F5344CB8AC3E}">
        <p14:creationId xmlns:p14="http://schemas.microsoft.com/office/powerpoint/2010/main" val="2859889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3708" y="-162413"/>
            <a:ext cx="10515600" cy="1325563"/>
          </a:xfrm>
        </p:spPr>
        <p:txBody>
          <a:bodyPr/>
          <a:lstStyle/>
          <a:p>
            <a:r>
              <a:rPr lang="en-US" dirty="0" smtClean="0"/>
              <a:t>Short term Effects</a:t>
            </a:r>
            <a:endParaRPr lang="en-US" dirty="0"/>
          </a:p>
        </p:txBody>
      </p:sp>
      <p:pic>
        <p:nvPicPr>
          <p:cNvPr id="4" name="Picture 3" descr="Screen Shot 2013-08-22 at 6.33.48 PM.png"/>
          <p:cNvPicPr>
            <a:picLocks noChangeAspect="1"/>
          </p:cNvPicPr>
          <p:nvPr/>
        </p:nvPicPr>
        <p:blipFill>
          <a:blip r:embed="rId2"/>
          <a:stretch>
            <a:fillRect/>
          </a:stretch>
        </p:blipFill>
        <p:spPr>
          <a:xfrm>
            <a:off x="0" y="5453063"/>
            <a:ext cx="1447800" cy="1447800"/>
          </a:xfrm>
          <a:prstGeom prst="rect">
            <a:avLst/>
          </a:prstGeom>
        </p:spPr>
      </p:pic>
      <p:sp>
        <p:nvSpPr>
          <p:cNvPr id="9" name="Content Placeholder 8"/>
          <p:cNvSpPr>
            <a:spLocks noGrp="1"/>
          </p:cNvSpPr>
          <p:nvPr>
            <p:ph idx="1"/>
          </p:nvPr>
        </p:nvSpPr>
        <p:spPr>
          <a:xfrm>
            <a:off x="723900" y="1310849"/>
            <a:ext cx="10515600" cy="4351338"/>
          </a:xfrm>
        </p:spPr>
        <p:txBody>
          <a:bodyPr>
            <a:normAutofit fontScale="92500" lnSpcReduction="10000"/>
          </a:bodyPr>
          <a:lstStyle/>
          <a:p>
            <a:r>
              <a:rPr lang="en-US" dirty="0" smtClean="0"/>
              <a:t>Brain – Impaired judgment, reasoning, memory, and concentration</a:t>
            </a:r>
          </a:p>
          <a:p>
            <a:pPr lvl="1"/>
            <a:r>
              <a:rPr lang="en-US" dirty="0" smtClean="0"/>
              <a:t>Slowed reaction time</a:t>
            </a:r>
          </a:p>
          <a:p>
            <a:pPr lvl="1"/>
            <a:r>
              <a:rPr lang="en-US" dirty="0" smtClean="0"/>
              <a:t>Decreased coordination</a:t>
            </a:r>
          </a:p>
          <a:p>
            <a:pPr lvl="1"/>
            <a:r>
              <a:rPr lang="en-US" dirty="0" smtClean="0"/>
              <a:t>Slurred speech</a:t>
            </a:r>
          </a:p>
          <a:p>
            <a:pPr lvl="1"/>
            <a:r>
              <a:rPr lang="en-US" dirty="0" smtClean="0"/>
              <a:t>Distorted vision and hearing</a:t>
            </a:r>
          </a:p>
          <a:p>
            <a:r>
              <a:rPr lang="en-US" dirty="0" smtClean="0"/>
              <a:t>Heart – Lowers  heart rate</a:t>
            </a:r>
          </a:p>
          <a:p>
            <a:r>
              <a:rPr lang="en-US" dirty="0" smtClean="0"/>
              <a:t>Liver – inefficient waste processing</a:t>
            </a:r>
          </a:p>
          <a:p>
            <a:r>
              <a:rPr lang="en-US" dirty="0" smtClean="0"/>
              <a:t>Kidneys – increased urination which can result in dehydration, headache, and dizziness</a:t>
            </a:r>
          </a:p>
          <a:p>
            <a:r>
              <a:rPr lang="en-US" dirty="0" smtClean="0"/>
              <a:t>Blood vessels - widens blood vessels creating a false sense of warmth</a:t>
            </a:r>
          </a:p>
          <a:p>
            <a:r>
              <a:rPr lang="en-US" dirty="0" smtClean="0"/>
              <a:t>Stomach – vomiting which can lead to choking and death</a:t>
            </a:r>
          </a:p>
          <a:p>
            <a:endParaRPr lang="en-US" dirty="0" smtClean="0"/>
          </a:p>
        </p:txBody>
      </p:sp>
    </p:spTree>
    <p:extLst>
      <p:ext uri="{BB962C8B-B14F-4D97-AF65-F5344CB8AC3E}">
        <p14:creationId xmlns:p14="http://schemas.microsoft.com/office/powerpoint/2010/main" val="20075577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 Term Effects</a:t>
            </a:r>
            <a:endParaRPr lang="en-US" dirty="0"/>
          </a:p>
        </p:txBody>
      </p:sp>
      <p:sp>
        <p:nvSpPr>
          <p:cNvPr id="3" name="Content Placeholder 2"/>
          <p:cNvSpPr>
            <a:spLocks noGrp="1"/>
          </p:cNvSpPr>
          <p:nvPr>
            <p:ph idx="1"/>
          </p:nvPr>
        </p:nvSpPr>
        <p:spPr/>
        <p:txBody>
          <a:bodyPr/>
          <a:lstStyle/>
          <a:p>
            <a:r>
              <a:rPr lang="en-US" dirty="0" smtClean="0">
                <a:solidFill>
                  <a:srgbClr val="FF0000"/>
                </a:solidFill>
              </a:rPr>
              <a:t>Cirrhosis – the scaring and destruction of liver tissue causing decreased blood flow through the liver</a:t>
            </a:r>
          </a:p>
          <a:p>
            <a:pPr lvl="1"/>
            <a:r>
              <a:rPr lang="en-US" dirty="0" smtClean="0"/>
              <a:t>Liver damage cannot be reversed!</a:t>
            </a:r>
          </a:p>
          <a:p>
            <a:r>
              <a:rPr lang="en-US" dirty="0" smtClean="0">
                <a:solidFill>
                  <a:srgbClr val="FF0000"/>
                </a:solidFill>
              </a:rPr>
              <a:t>Ulcers – open sore in the stomach lining</a:t>
            </a:r>
          </a:p>
          <a:p>
            <a:pPr lvl="1"/>
            <a:r>
              <a:rPr lang="en-US" dirty="0" smtClean="0"/>
              <a:t>Left untreated can cause life threatening problems</a:t>
            </a:r>
          </a:p>
          <a:p>
            <a:r>
              <a:rPr lang="en-US" dirty="0" smtClean="0"/>
              <a:t>Fetal alcohol syndrome -  drinking </a:t>
            </a:r>
            <a:r>
              <a:rPr lang="en-US" smtClean="0"/>
              <a:t>during pregnancy </a:t>
            </a:r>
            <a:r>
              <a:rPr lang="en-US" dirty="0" smtClean="0"/>
              <a:t>can cause birth defects such as underdeveloped brain + speech and learning problems</a:t>
            </a:r>
          </a:p>
          <a:p>
            <a:endParaRPr lang="en-US" dirty="0"/>
          </a:p>
        </p:txBody>
      </p:sp>
      <p:pic>
        <p:nvPicPr>
          <p:cNvPr id="4" name="Picture 3" descr="Screen Shot 2013-08-22 at 6.33.48 PM.png"/>
          <p:cNvPicPr>
            <a:picLocks noChangeAspect="1"/>
          </p:cNvPicPr>
          <p:nvPr/>
        </p:nvPicPr>
        <p:blipFill>
          <a:blip r:embed="rId2"/>
          <a:stretch>
            <a:fillRect/>
          </a:stretch>
        </p:blipFill>
        <p:spPr>
          <a:xfrm>
            <a:off x="0" y="5453063"/>
            <a:ext cx="1447800" cy="1447800"/>
          </a:xfrm>
          <a:prstGeom prst="rect">
            <a:avLst/>
          </a:prstGeom>
        </p:spPr>
      </p:pic>
    </p:spTree>
    <p:extLst>
      <p:ext uri="{BB962C8B-B14F-4D97-AF65-F5344CB8AC3E}">
        <p14:creationId xmlns:p14="http://schemas.microsoft.com/office/powerpoint/2010/main" val="21170191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Alcohol Abuse </a:t>
            </a:r>
            <a:endParaRPr lang="en-US" dirty="0"/>
          </a:p>
        </p:txBody>
      </p:sp>
      <p:sp>
        <p:nvSpPr>
          <p:cNvPr id="3" name="Content Placeholder 2"/>
          <p:cNvSpPr>
            <a:spLocks noGrp="1"/>
          </p:cNvSpPr>
          <p:nvPr>
            <p:ph idx="1"/>
          </p:nvPr>
        </p:nvSpPr>
        <p:spPr/>
        <p:txBody>
          <a:bodyPr/>
          <a:lstStyle/>
          <a:p>
            <a:r>
              <a:rPr lang="en-US" dirty="0" smtClean="0">
                <a:solidFill>
                  <a:srgbClr val="FF0000"/>
                </a:solidFill>
              </a:rPr>
              <a:t>Alcoholic – a person who is addicted to alcohol</a:t>
            </a:r>
          </a:p>
          <a:p>
            <a:r>
              <a:rPr lang="en-US" dirty="0" smtClean="0">
                <a:solidFill>
                  <a:srgbClr val="FF0000"/>
                </a:solidFill>
              </a:rPr>
              <a:t>Alcohol Abuse – using alcohol in ways that are unhealthy, illegal, or both</a:t>
            </a:r>
          </a:p>
          <a:p>
            <a:r>
              <a:rPr lang="en-US" dirty="0" smtClean="0">
                <a:solidFill>
                  <a:srgbClr val="FF0000"/>
                </a:solidFill>
              </a:rPr>
              <a:t>Alcoholism – a disease in which a person has a physically and psychological need for alcohol</a:t>
            </a:r>
            <a:endParaRPr lang="en-US" dirty="0">
              <a:solidFill>
                <a:srgbClr val="FF0000"/>
              </a:solidFill>
            </a:endParaRPr>
          </a:p>
          <a:p>
            <a:r>
              <a:rPr lang="en-US" dirty="0" smtClean="0"/>
              <a:t>People who are addicted to alcohol and stop using will experience withdrawal symptoms, just like tobacco users</a:t>
            </a:r>
          </a:p>
        </p:txBody>
      </p:sp>
      <p:pic>
        <p:nvPicPr>
          <p:cNvPr id="4" name="Picture 3" descr="Screen Shot 2013-08-22 at 6.33.48 PM.png"/>
          <p:cNvPicPr>
            <a:picLocks noChangeAspect="1"/>
          </p:cNvPicPr>
          <p:nvPr/>
        </p:nvPicPr>
        <p:blipFill>
          <a:blip r:embed="rId2"/>
          <a:stretch>
            <a:fillRect/>
          </a:stretch>
        </p:blipFill>
        <p:spPr>
          <a:xfrm>
            <a:off x="0" y="5453063"/>
            <a:ext cx="1447800" cy="1447800"/>
          </a:xfrm>
          <a:prstGeom prst="rect">
            <a:avLst/>
          </a:prstGeom>
        </p:spPr>
      </p:pic>
    </p:spTree>
    <p:extLst>
      <p:ext uri="{BB962C8B-B14F-4D97-AF65-F5344CB8AC3E}">
        <p14:creationId xmlns:p14="http://schemas.microsoft.com/office/powerpoint/2010/main" val="27435166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Alcohol use and teens</a:t>
            </a:r>
            <a:endParaRPr lang="en-US" dirty="0"/>
          </a:p>
        </p:txBody>
      </p:sp>
      <p:sp>
        <p:nvSpPr>
          <p:cNvPr id="3" name="Content Placeholder 2"/>
          <p:cNvSpPr>
            <a:spLocks noGrp="1"/>
          </p:cNvSpPr>
          <p:nvPr>
            <p:ph idx="1"/>
          </p:nvPr>
        </p:nvSpPr>
        <p:spPr/>
        <p:txBody>
          <a:bodyPr/>
          <a:lstStyle/>
          <a:p>
            <a:r>
              <a:rPr lang="en-US" dirty="0" smtClean="0"/>
              <a:t>Why teens use?</a:t>
            </a:r>
          </a:p>
          <a:p>
            <a:r>
              <a:rPr lang="en-US" dirty="0" smtClean="0"/>
              <a:t>Dangers of drinking as a teen</a:t>
            </a:r>
          </a:p>
          <a:p>
            <a:pPr lvl="1"/>
            <a:r>
              <a:rPr lang="en-US" dirty="0" smtClean="0"/>
              <a:t>More likely to </a:t>
            </a:r>
            <a:r>
              <a:rPr lang="en-US" dirty="0" smtClean="0">
                <a:solidFill>
                  <a:srgbClr val="FF0000"/>
                </a:solidFill>
              </a:rPr>
              <a:t>binge drink- which is the consumption of several alcoholic drinks in a short period of time</a:t>
            </a:r>
          </a:p>
          <a:p>
            <a:pPr lvl="1"/>
            <a:r>
              <a:rPr lang="en-US" dirty="0" smtClean="0"/>
              <a:t>More likely to drink and drive</a:t>
            </a:r>
          </a:p>
          <a:p>
            <a:pPr lvl="1"/>
            <a:r>
              <a:rPr lang="en-US" dirty="0" smtClean="0"/>
              <a:t>Brain and body development can be altered</a:t>
            </a:r>
          </a:p>
          <a:p>
            <a:pPr lvl="1"/>
            <a:r>
              <a:rPr lang="en-US" dirty="0" smtClean="0"/>
              <a:t>More likely to experience intense emotions and become violent </a:t>
            </a:r>
          </a:p>
          <a:p>
            <a:pPr lvl="1"/>
            <a:r>
              <a:rPr lang="en-US" dirty="0" smtClean="0"/>
              <a:t>IT IS ILLEGAL</a:t>
            </a:r>
          </a:p>
        </p:txBody>
      </p:sp>
      <p:pic>
        <p:nvPicPr>
          <p:cNvPr id="4" name="Picture 3" descr="Screen Shot 2013-08-22 at 6.33.48 PM.png"/>
          <p:cNvPicPr>
            <a:picLocks noChangeAspect="1"/>
          </p:cNvPicPr>
          <p:nvPr/>
        </p:nvPicPr>
        <p:blipFill>
          <a:blip r:embed="rId2"/>
          <a:stretch>
            <a:fillRect/>
          </a:stretch>
        </p:blipFill>
        <p:spPr>
          <a:xfrm>
            <a:off x="0" y="5453063"/>
            <a:ext cx="1447800" cy="1447800"/>
          </a:xfrm>
          <a:prstGeom prst="rect">
            <a:avLst/>
          </a:prstGeom>
        </p:spPr>
      </p:pic>
    </p:spTree>
    <p:extLst>
      <p:ext uri="{BB962C8B-B14F-4D97-AF65-F5344CB8AC3E}">
        <p14:creationId xmlns:p14="http://schemas.microsoft.com/office/powerpoint/2010/main" val="23414693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12150</TotalTime>
  <Words>515</Words>
  <Application>Microsoft Office PowerPoint</Application>
  <PresentationFormat>Widescreen</PresentationFormat>
  <Paragraphs>55</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Alcohol</vt:lpstr>
      <vt:lpstr>PowerPoint Presentation</vt:lpstr>
      <vt:lpstr>Alcohol: What is it?!</vt:lpstr>
      <vt:lpstr>Forms of Alcohol</vt:lpstr>
      <vt:lpstr>How alcohol affects individuals</vt:lpstr>
      <vt:lpstr>Short term Effects</vt:lpstr>
      <vt:lpstr>Long Term Effects</vt:lpstr>
      <vt:lpstr>Alcohol Abuse </vt:lpstr>
      <vt:lpstr>Alcohol use and teens</vt:lpstr>
      <vt:lpstr>PowerPoint Presentation</vt:lpstr>
      <vt:lpstr>Journal Questions</vt:lpstr>
    </vt:vector>
  </TitlesOfParts>
  <Company>Chicago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Alcohol</dc:title>
  <dc:creator>Lopez, Daniel A</dc:creator>
  <cp:lastModifiedBy>Lopez, Daniel A</cp:lastModifiedBy>
  <cp:revision>14</cp:revision>
  <dcterms:created xsi:type="dcterms:W3CDTF">2015-03-02T01:43:23Z</dcterms:created>
  <dcterms:modified xsi:type="dcterms:W3CDTF">2018-03-13T19:08:31Z</dcterms:modified>
</cp:coreProperties>
</file>